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70" r:id="rId6"/>
    <p:sldId id="260" r:id="rId7"/>
    <p:sldId id="261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55"/>
    <a:srgbClr val="070B05"/>
    <a:srgbClr val="1B2911"/>
    <a:srgbClr val="33A9EF"/>
    <a:srgbClr val="F0B2B3"/>
    <a:srgbClr val="5D1921"/>
    <a:srgbClr val="882431"/>
    <a:srgbClr val="591720"/>
    <a:srgbClr val="852331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19" autoAdjust="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A0D4-4DE5-4533-A527-131BCD70F17C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03EA-05AB-4F0B-A1E2-F60090A5E5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7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É uma palavra</a:t>
            </a:r>
            <a:r>
              <a:rPr lang="pt-BR" baseline="0" dirty="0" smtClean="0"/>
              <a:t> bonita, que parece até bem atual, é comum observar, “a pessoa precisa ser mais </a:t>
            </a:r>
            <a:r>
              <a:rPr lang="pt-BR" baseline="0" dirty="0" err="1" smtClean="0"/>
              <a:t>resiliente</a:t>
            </a:r>
            <a:r>
              <a:rPr lang="pt-BR" baseline="0" dirty="0" smtClean="0"/>
              <a:t>”, mas o que exatamente isso significa. Bom, eu precisei recorrer a uma breve pesquisa. </a:t>
            </a:r>
            <a:endParaRPr lang="pt-BR" dirty="0" smtClean="0"/>
          </a:p>
          <a:p>
            <a:r>
              <a:rPr lang="pt-BR" dirty="0" smtClean="0"/>
              <a:t>A primeira opção foi buscar a definição</a:t>
            </a:r>
            <a:r>
              <a:rPr lang="pt-BR" baseline="0" dirty="0" smtClean="0"/>
              <a:t> a partir do dicionário...</a:t>
            </a:r>
            <a:br>
              <a:rPr lang="pt-BR" baseline="0" dirty="0" smtClean="0"/>
            </a:br>
            <a:r>
              <a:rPr lang="pt-BR" baseline="0" dirty="0" smtClean="0"/>
              <a:t>Ainda ficou um pouco vago esse significado, então voltando a pesquisar, encontrei o sentido figurado...</a:t>
            </a:r>
            <a:br>
              <a:rPr lang="pt-BR" baseline="0" dirty="0" smtClean="0"/>
            </a:br>
            <a:r>
              <a:rPr lang="pt-BR" baseline="0" dirty="0" smtClean="0"/>
              <a:t>Com essa abordagem ficou mais simples o entendimento, porém precisei fazer uma pesquisa buscando algum significado relacionado a software.</a:t>
            </a:r>
            <a:br>
              <a:rPr lang="pt-BR" baseline="0" dirty="0" smtClean="0"/>
            </a:br>
            <a:r>
              <a:rPr lang="pt-BR" baseline="0" dirty="0" smtClean="0"/>
              <a:t>Então encontrei uma terceira opção, a visão sistêmica:</a:t>
            </a:r>
          </a:p>
          <a:p>
            <a:endParaRPr lang="pt-BR" baseline="0" dirty="0" smtClean="0"/>
          </a:p>
          <a:p>
            <a:r>
              <a:rPr lang="pt-BR" baseline="0" dirty="0" smtClean="0"/>
              <a:t>Resumindo, a ideia então é possuir uma aplicação que consiga continuar funcionando, mesmo após sofrer com um problema, que pode ser de rede, banco de dados.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6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44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</a:rPr>
              <a:t>Retry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 configurar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retentativas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automática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Circuit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Breaker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Interrompe o circuito (bloqueia as execuções) por um determinado período, quando uma determinada quantidade de falhas ocorrerem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Timeout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Garante que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terá que esperar além do tempo limite.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Fallback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06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6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Circuito fechado:</a:t>
            </a:r>
            <a:r>
              <a:rPr lang="pt-BR" sz="1200" dirty="0"/>
              <a:t> comunicação estável</a:t>
            </a:r>
          </a:p>
          <a:p>
            <a:endParaRPr lang="pt-BR" sz="1200" dirty="0"/>
          </a:p>
          <a:p>
            <a:r>
              <a:rPr lang="pt-BR" sz="1200" b="1" dirty="0"/>
              <a:t>Circuito meio aberto:</a:t>
            </a:r>
            <a:r>
              <a:rPr lang="pt-BR" sz="1200" dirty="0"/>
              <a:t> comunicação instável</a:t>
            </a:r>
          </a:p>
          <a:p>
            <a:endParaRPr lang="pt-BR" sz="1200" dirty="0"/>
          </a:p>
          <a:p>
            <a:r>
              <a:rPr lang="pt-BR" sz="1200" b="1" dirty="0"/>
              <a:t>Circuito aberto</a:t>
            </a:r>
            <a:r>
              <a:rPr lang="pt-BR" sz="1200" dirty="0"/>
              <a:t>: Sem comunicação</a:t>
            </a:r>
            <a:endParaRPr lang="pt-BR" sz="1200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93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-Algo</a:t>
            </a:r>
            <a:r>
              <a:rPr lang="pt-BR" baseline="0" dirty="0" smtClean="0"/>
              <a:t> muito comum no desenvolvimento de aplicações nos dias hoje, é que esses sistemas se integrem de alguma maneira. Várias sistemas disponibilizam </a:t>
            </a:r>
            <a:r>
              <a:rPr lang="pt-BR" baseline="0" dirty="0" err="1" smtClean="0"/>
              <a:t>APIs</a:t>
            </a:r>
            <a:r>
              <a:rPr lang="pt-BR" baseline="0" dirty="0" smtClean="0"/>
              <a:t> para utilizarmos dentro das nossas próprias aplicações, como por exemplo a API do </a:t>
            </a:r>
            <a:r>
              <a:rPr lang="pt-BR" baseline="0" dirty="0" err="1" smtClean="0"/>
              <a:t>google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maps</a:t>
            </a:r>
            <a:r>
              <a:rPr lang="pt-BR" baseline="0" dirty="0" smtClean="0"/>
              <a:t>, API dos correios ou API do </a:t>
            </a:r>
            <a:r>
              <a:rPr lang="pt-BR" baseline="0" dirty="0" err="1" smtClean="0"/>
              <a:t>spotify</a:t>
            </a:r>
            <a:r>
              <a:rPr lang="pt-BR" baseline="0" dirty="0" smtClean="0"/>
              <a:t>. Por algum motivo essa API está fora do ar, ou sobrecarregada, precisamos tratar isso no lado da nossa aplicação para mostrar a informação correta ao usuário, e como mostrado as politicas do </a:t>
            </a:r>
            <a:r>
              <a:rPr lang="pt-BR" baseline="0" dirty="0" err="1" smtClean="0"/>
              <a:t>Polly</a:t>
            </a:r>
            <a:r>
              <a:rPr lang="pt-BR" baseline="0" dirty="0" smtClean="0"/>
              <a:t> nos ajudam com isso.</a:t>
            </a:r>
          </a:p>
          <a:p>
            <a:endParaRPr lang="pt-BR" dirty="0" smtClean="0"/>
          </a:p>
          <a:p>
            <a:r>
              <a:rPr lang="pt-BR" dirty="0" smtClean="0"/>
              <a:t>-Outro</a:t>
            </a:r>
            <a:r>
              <a:rPr lang="pt-BR" baseline="0" dirty="0" smtClean="0"/>
              <a:t> uso que podemos apontar é entre a comunicação dos tão falados serviços ou </a:t>
            </a:r>
            <a:r>
              <a:rPr lang="pt-BR" baseline="0" dirty="0" err="1" smtClean="0"/>
              <a:t>microsserviços</a:t>
            </a:r>
            <a:r>
              <a:rPr lang="pt-BR" baseline="0" dirty="0" smtClean="0"/>
              <a:t>. Claro que existem algumas maneiras de realizar essa comunicação, seja através de filas, comunicação </a:t>
            </a:r>
            <a:r>
              <a:rPr lang="pt-BR" baseline="0" dirty="0" err="1" smtClean="0"/>
              <a:t>grpc</a:t>
            </a:r>
            <a:r>
              <a:rPr lang="pt-BR" baseline="0" dirty="0" smtClean="0"/>
              <a:t>, mas por questões de escalabilidade, infraestrutura, em diversos casos precisamos fazer algum tipo de requisição entre os </a:t>
            </a:r>
            <a:r>
              <a:rPr lang="pt-BR" baseline="0" dirty="0" err="1" smtClean="0"/>
              <a:t>microsserviços</a:t>
            </a:r>
            <a:r>
              <a:rPr lang="pt-BR" baseline="0" dirty="0" smtClean="0"/>
              <a:t>, e o </a:t>
            </a:r>
            <a:r>
              <a:rPr lang="pt-BR" baseline="0" dirty="0" err="1" smtClean="0"/>
              <a:t>Polly</a:t>
            </a:r>
            <a:r>
              <a:rPr lang="pt-BR" baseline="0" dirty="0" smtClean="0"/>
              <a:t> pode nos ajudar com isso.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-Quando estamos usando algum aplicativo de redes sociais,</a:t>
            </a:r>
            <a:r>
              <a:rPr lang="pt-BR" baseline="0" dirty="0" smtClean="0"/>
              <a:t> como </a:t>
            </a:r>
            <a:r>
              <a:rPr lang="pt-BR" baseline="0" dirty="0" err="1" smtClean="0"/>
              <a:t>twitter</a:t>
            </a:r>
            <a:r>
              <a:rPr lang="pt-BR" baseline="0" dirty="0" smtClean="0"/>
              <a:t> ou </a:t>
            </a:r>
            <a:r>
              <a:rPr lang="pt-BR" baseline="0" dirty="0" err="1" smtClean="0"/>
              <a:t>instagram</a:t>
            </a:r>
            <a:r>
              <a:rPr lang="pt-BR" baseline="0" dirty="0" smtClean="0"/>
              <a:t> por exemplo, usamos o movimento de deslizar para baixo e isso faz com que seja atualizado essa </a:t>
            </a:r>
            <a:r>
              <a:rPr lang="pt-BR" baseline="0" dirty="0" err="1" smtClean="0"/>
              <a:t>timeline</a:t>
            </a:r>
            <a:r>
              <a:rPr lang="pt-BR" baseline="0" dirty="0" smtClean="0"/>
              <a:t>. Digamos que por algum motivo a conexão do celular acabe caindo, seja por perda do sinal ou algo parecido, a aplicação vai tentar atualizar a </a:t>
            </a:r>
            <a:r>
              <a:rPr lang="pt-BR" baseline="0" dirty="0" err="1" smtClean="0"/>
              <a:t>timeline</a:t>
            </a:r>
            <a:r>
              <a:rPr lang="pt-BR" baseline="0" dirty="0" smtClean="0"/>
              <a:t> por algum tempo, mas o usuário continua tentando atualizar, até que o aplicativo simplesmente para de atualizar, ele nem tenta mais conectar. Esse ponto podemos observar o circuito aberto, por mais que tente atualizar, não será devolvido nenhuma informação devido a essa abertura do circuito, vai ser necessário aguardar alguns segundo até uma nova </a:t>
            </a:r>
            <a:r>
              <a:rPr lang="pt-BR" baseline="0" dirty="0" err="1" smtClean="0"/>
              <a:t>tentiva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21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</a:t>
            </a:r>
            <a:r>
              <a:rPr lang="pt-BR" baseline="0" dirty="0" smtClean="0"/>
              <a:t> resumir, </a:t>
            </a:r>
            <a:r>
              <a:rPr lang="pt-BR" dirty="0" err="1" smtClean="0"/>
              <a:t>Polly</a:t>
            </a:r>
            <a:r>
              <a:rPr lang="pt-BR" dirty="0" smtClean="0"/>
              <a:t> é muito bom para tratar com falhas de rede, mas existem diversas</a:t>
            </a:r>
            <a:r>
              <a:rPr lang="pt-BR" baseline="0" dirty="0" smtClean="0"/>
              <a:t> outras questões sobre melhorar a resiliência das aplicações como </a:t>
            </a:r>
            <a:r>
              <a:rPr lang="pt-BR" baseline="0" dirty="0" err="1" smtClean="0"/>
              <a:t>tracing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logging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metricas</a:t>
            </a:r>
            <a:r>
              <a:rPr lang="pt-BR" baseline="0" dirty="0" smtClean="0"/>
              <a:t> utilizando </a:t>
            </a:r>
            <a:r>
              <a:rPr lang="pt-BR" baseline="0" dirty="0" err="1" smtClean="0"/>
              <a:t>service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mesh</a:t>
            </a:r>
            <a:r>
              <a:rPr lang="pt-BR" baseline="0" dirty="0" smtClean="0"/>
              <a:t>. </a:t>
            </a:r>
          </a:p>
          <a:p>
            <a:endParaRPr lang="pt-BR" baseline="0" dirty="0" smtClean="0"/>
          </a:p>
          <a:p>
            <a:r>
              <a:rPr lang="pt-BR" baseline="0" dirty="0" smtClean="0"/>
              <a:t>Aqui foi uma ideia de como podemos melhorar nossas aplicações e deixa-las mais preparadas para lidar com falhas e como ela pode se comportar nesses cenários.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Espero que tenha sido proveitoso, e desculpa caso tenha utilizado muitos termos técnicos </a:t>
            </a:r>
            <a:r>
              <a:rPr lang="pt-BR" baseline="0" dirty="0" smtClean="0">
                <a:sym typeface="Wingdings" panose="05000000000000000000" pitchFamily="2" charset="2"/>
              </a:rPr>
              <a:t>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Ah, e caso alguém queira verificar, o código está disponibilizado no </a:t>
            </a:r>
            <a:r>
              <a:rPr lang="pt-BR" baseline="0" dirty="0" err="1" smtClean="0"/>
              <a:t>github</a:t>
            </a:r>
            <a:r>
              <a:rPr lang="pt-BR" baseline="0" dirty="0" smtClean="0"/>
              <a:t> e estou aberto a trocar ideias a respeito de como podemos melhorar nossos sistemas.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Obrigado!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12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4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5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74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3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2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4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4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7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8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EF0E-446C-47D2-9610-3B6AA5B41687}" type="datetimeFigureOut">
              <a:rPr lang="pt-BR" smtClean="0"/>
              <a:t>25/07/2020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9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ve Over SEO: How Developers Can Generate You More Traffic">
            <a:extLst>
              <a:ext uri="{FF2B5EF4-FFF2-40B4-BE49-F238E27FC236}">
                <a16:creationId xmlns:a16="http://schemas.microsoft.com/office/drawing/2014/main" id="{98B01765-9B65-42C5-9FBC-F00F621A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D904AD-9071-4128-8F0D-B15AFE2C7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2109169"/>
            <a:ext cx="9144000" cy="2005359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Tornando sua aplicação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resiliente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D9135-3AF5-492C-832A-F916E0AA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859" y="5558827"/>
            <a:ext cx="1096291" cy="117242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98321" y="6223696"/>
            <a:ext cx="3131575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 Nunes Borges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296293" y="2227176"/>
            <a:ext cx="2461954" cy="1325563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pic>
        <p:nvPicPr>
          <p:cNvPr id="8194" name="Picture 2" descr="selective focus photography of multicolored confetti lot">
            <a:extLst>
              <a:ext uri="{FF2B5EF4-FFF2-40B4-BE49-F238E27FC236}">
                <a16:creationId xmlns:a16="http://schemas.microsoft.com/office/drawing/2014/main" id="{55A48429-8503-4F32-99CE-4687B2E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4064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-1274063"/>
            <a:ext cx="12192000" cy="8132063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801329" y="6081323"/>
            <a:ext cx="5771536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isaacnborges</a:t>
            </a:r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PollyExample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1524000" y="2044927"/>
            <a:ext cx="9144000" cy="2005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5985743"/>
            <a:ext cx="516194" cy="5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911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Resiliência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883" y="6233020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nsidesmallbusiness.com.au/wp-content/uploads/2018/02/bigstock-Brain-Function-with-gears-and-118635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19" y="456393"/>
            <a:ext cx="6333218" cy="62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39023" y="737495"/>
            <a:ext cx="4183792" cy="1797475"/>
          </a:xfrm>
        </p:spPr>
        <p:txBody>
          <a:bodyPr>
            <a:norm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é Resiliência?</a:t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Propriedade dos corpos que voltam à sua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 original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depois de terem sofrido deformação ou choque.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B03F387-6B20-4263-986A-101029410DCF}"/>
              </a:ext>
            </a:extLst>
          </p:cNvPr>
          <p:cNvSpPr txBox="1">
            <a:spLocks/>
          </p:cNvSpPr>
          <p:nvPr/>
        </p:nvSpPr>
        <p:spPr>
          <a:xfrm>
            <a:off x="7849314" y="737495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Sentido figurado: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Tendência natural para se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recuperar 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superar com facilidade os problemas que aparecem.</a:t>
            </a:r>
          </a:p>
          <a:p>
            <a:pPr algn="ctr"/>
            <a:endParaRPr lang="pt-BR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F973FC3C-8780-4DDD-974B-7371FDB6578B}"/>
              </a:ext>
            </a:extLst>
          </p:cNvPr>
          <p:cNvSpPr txBox="1">
            <a:spLocks/>
          </p:cNvSpPr>
          <p:nvPr/>
        </p:nvSpPr>
        <p:spPr>
          <a:xfrm>
            <a:off x="4822815" y="4794942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Sistêmica: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Capacidade do sistema de se recuperar de falhas 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continuar a funcionar</a:t>
            </a:r>
          </a:p>
        </p:txBody>
      </p:sp>
    </p:spTree>
    <p:extLst>
      <p:ext uri="{BB962C8B-B14F-4D97-AF65-F5344CB8AC3E}">
        <p14:creationId xmlns:p14="http://schemas.microsoft.com/office/powerpoint/2010/main" val="10140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77084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72002" y="2864373"/>
            <a:ext cx="98479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Biblioteca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pt-BR" sz="28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pt-B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aplicações .NET que oferece resiliência e manipulação de falhas com a possibilidade da configuração de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 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96FAC21-77DC-4529-AD6B-9162A3808C00}"/>
              </a:ext>
            </a:extLst>
          </p:cNvPr>
          <p:cNvSpPr/>
          <p:nvPr/>
        </p:nvSpPr>
        <p:spPr>
          <a:xfrm>
            <a:off x="3020786" y="2420219"/>
            <a:ext cx="2754086" cy="1143000"/>
          </a:xfrm>
          <a:prstGeom prst="rect">
            <a:avLst/>
          </a:prstGeom>
          <a:solidFill>
            <a:srgbClr val="1B2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D2F4785-5024-4724-8A82-2236FE4F049D}"/>
              </a:ext>
            </a:extLst>
          </p:cNvPr>
          <p:cNvSpPr/>
          <p:nvPr/>
        </p:nvSpPr>
        <p:spPr>
          <a:xfrm>
            <a:off x="7010400" y="4580599"/>
            <a:ext cx="2754086" cy="1143000"/>
          </a:xfrm>
          <a:prstGeom prst="rect">
            <a:avLst/>
          </a:prstGeom>
          <a:solidFill>
            <a:srgbClr val="1B2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Fallback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E2EE13-8E93-4572-B17B-0E8519BF4604}"/>
              </a:ext>
            </a:extLst>
          </p:cNvPr>
          <p:cNvSpPr/>
          <p:nvPr/>
        </p:nvSpPr>
        <p:spPr>
          <a:xfrm>
            <a:off x="3020786" y="4580599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Timeout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17FC43-A073-4B9B-A92E-28E3CE41F5A1}"/>
              </a:ext>
            </a:extLst>
          </p:cNvPr>
          <p:cNvSpPr/>
          <p:nvPr/>
        </p:nvSpPr>
        <p:spPr>
          <a:xfrm>
            <a:off x="7010400" y="2420219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24621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 writing on white board">
            <a:extLst>
              <a:ext uri="{FF2B5EF4-FFF2-40B4-BE49-F238E27FC236}">
                <a16:creationId xmlns:a16="http://schemas.microsoft.com/office/drawing/2014/main" id="{8EDBB0B9-208F-42FC-960B-2945BDF2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76C897-4751-4D63-B2DB-75F0DB7BB8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76C3E22C-AEFE-4522-B721-18F7EB34AD96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41B77A-39E6-4455-BA18-BE228590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566" y="1508730"/>
            <a:ext cx="5810597" cy="50340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29EF18-04AE-43B6-84B6-2280F34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0" y="176905"/>
            <a:ext cx="513798" cy="54947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797FCE5-3AC1-440A-9D83-C4062A1BDC03}"/>
              </a:ext>
            </a:extLst>
          </p:cNvPr>
          <p:cNvSpPr/>
          <p:nvPr/>
        </p:nvSpPr>
        <p:spPr>
          <a:xfrm>
            <a:off x="757038" y="2388359"/>
            <a:ext cx="2277615" cy="945255"/>
          </a:xfrm>
          <a:prstGeom prst="rect">
            <a:avLst/>
          </a:prstGeom>
          <a:solidFill>
            <a:srgbClr val="1B2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Aplicação com conexão </a:t>
            </a:r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instável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CE43576-6455-4A80-96FF-9E88BC186584}"/>
              </a:ext>
            </a:extLst>
          </p:cNvPr>
          <p:cNvSpPr/>
          <p:nvPr/>
        </p:nvSpPr>
        <p:spPr>
          <a:xfrm>
            <a:off x="758611" y="4653067"/>
            <a:ext cx="2368534" cy="982988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Caso a requisição falhe </a:t>
            </a: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automaticamente</a:t>
            </a:r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será feito uma </a:t>
            </a:r>
            <a:r>
              <a:rPr lang="pt-BR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retentativa</a:t>
            </a:r>
            <a:endParaRPr lang="pt-B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n writing on white board">
            <a:extLst>
              <a:ext uri="{FF2B5EF4-FFF2-40B4-BE49-F238E27FC236}">
                <a16:creationId xmlns:a16="http://schemas.microsoft.com/office/drawing/2014/main" id="{B205741F-8242-4298-AC17-48EC65A3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368E52-6A2A-48DB-B85C-8D160ABE21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E690C1A-F932-4DAF-B33C-1C5AE2A26069}"/>
              </a:ext>
            </a:extLst>
          </p:cNvPr>
          <p:cNvGrpSpPr/>
          <p:nvPr/>
        </p:nvGrpSpPr>
        <p:grpSpPr>
          <a:xfrm>
            <a:off x="1768049" y="1321561"/>
            <a:ext cx="5200650" cy="4724400"/>
            <a:chOff x="760788" y="1605539"/>
            <a:chExt cx="5200650" cy="47244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8" y="1605539"/>
              <a:ext cx="5200650" cy="472440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3FA563B-8203-4D65-8AC7-69A132A10C81}"/>
                </a:ext>
              </a:extLst>
            </p:cNvPr>
            <p:cNvSpPr txBox="1"/>
            <p:nvPr/>
          </p:nvSpPr>
          <p:spPr>
            <a:xfrm>
              <a:off x="1428750" y="4857797"/>
              <a:ext cx="847725" cy="276999"/>
            </a:xfrm>
            <a:prstGeom prst="rect">
              <a:avLst/>
            </a:prstGeom>
            <a:solidFill>
              <a:srgbClr val="F0B2B3"/>
            </a:solidFill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roxima Nova" panose="02000506030000020004" pitchFamily="50" charset="0"/>
                </a:rPr>
                <a:t>OPEN</a:t>
              </a:r>
            </a:p>
          </p:txBody>
        </p:sp>
      </p:grpSp>
      <p:sp>
        <p:nvSpPr>
          <p:cNvPr id="12" name="Título 6">
            <a:extLst>
              <a:ext uri="{FF2B5EF4-FFF2-40B4-BE49-F238E27FC236}">
                <a16:creationId xmlns:a16="http://schemas.microsoft.com/office/drawing/2014/main" id="{3E39577E-377A-498F-9D6A-85C5DCEE0769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C9491EE-6F2A-49BF-BDD4-4E5933EE0A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3D6583-D556-442E-9345-DF965643B93B}"/>
              </a:ext>
            </a:extLst>
          </p:cNvPr>
          <p:cNvSpPr/>
          <p:nvPr/>
        </p:nvSpPr>
        <p:spPr>
          <a:xfrm>
            <a:off x="7902289" y="2993890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meio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instável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704722A-3DDF-4F76-A6F4-D7FE0744C387}"/>
              </a:ext>
            </a:extLst>
          </p:cNvPr>
          <p:cNvSpPr/>
          <p:nvPr/>
        </p:nvSpPr>
        <p:spPr>
          <a:xfrm>
            <a:off x="7898548" y="1640737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fechado: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estável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ACA1FF-1531-46EC-A549-89C8417BF3AB}"/>
              </a:ext>
            </a:extLst>
          </p:cNvPr>
          <p:cNvSpPr/>
          <p:nvPr/>
        </p:nvSpPr>
        <p:spPr>
          <a:xfrm>
            <a:off x="7898548" y="4361738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Sem comunicação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7543D40B-A6C3-45FD-A206-E4488EAF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6234"/>
            <a:ext cx="6096000" cy="87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18EAFCB1-2015-4D14-8FE5-5C1BB4B8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686237"/>
            <a:ext cx="6096002" cy="875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D80BB5F-F922-4AD5-9F01-2FE88CD2F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B05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C8CD6B48-B0BA-4E45-9EBF-FE1131936103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 usar?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A1306E-59EE-4802-918F-52733976736C}"/>
              </a:ext>
            </a:extLst>
          </p:cNvPr>
          <p:cNvGrpSpPr/>
          <p:nvPr/>
        </p:nvGrpSpPr>
        <p:grpSpPr>
          <a:xfrm>
            <a:off x="1402361" y="3456872"/>
            <a:ext cx="7395261" cy="477054"/>
            <a:chOff x="1406983" y="3243742"/>
            <a:chExt cx="7395261" cy="47705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69A1B4-7D6A-4DD0-A060-D5D37EC8C36E}"/>
                </a:ext>
              </a:extLst>
            </p:cNvPr>
            <p:cNvSpPr/>
            <p:nvPr/>
          </p:nvSpPr>
          <p:spPr>
            <a:xfrm>
              <a:off x="1986404" y="3243742"/>
              <a:ext cx="681584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entre serviços ou </a:t>
              </a:r>
              <a:r>
                <a:rPr lang="pt-BR" sz="25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microsserviços</a:t>
              </a:r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3379A0E0-9778-4A3B-93FB-06BF6E8A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6983" y="3247339"/>
              <a:ext cx="362139" cy="362139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FA45DA-C8E4-4F6B-8B25-1BC7843CF6ED}"/>
              </a:ext>
            </a:extLst>
          </p:cNvPr>
          <p:cNvGrpSpPr/>
          <p:nvPr/>
        </p:nvGrpSpPr>
        <p:grpSpPr>
          <a:xfrm>
            <a:off x="1402361" y="2326114"/>
            <a:ext cx="6677699" cy="503296"/>
            <a:chOff x="1402361" y="2326114"/>
            <a:chExt cx="6677699" cy="50329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4387696-B9A8-4B2A-B828-A8864BC2DEC1}"/>
                </a:ext>
              </a:extLst>
            </p:cNvPr>
            <p:cNvSpPr/>
            <p:nvPr/>
          </p:nvSpPr>
          <p:spPr>
            <a:xfrm>
              <a:off x="1986404" y="2352356"/>
              <a:ext cx="609365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com APIs externas/terceiros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814388E-0CEC-488E-8672-17BA42EF5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2361" y="2326114"/>
              <a:ext cx="421817" cy="421817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672B746-00CE-4C9C-86CA-93A6A3F06EB1}"/>
              </a:ext>
            </a:extLst>
          </p:cNvPr>
          <p:cNvGrpSpPr/>
          <p:nvPr/>
        </p:nvGrpSpPr>
        <p:grpSpPr>
          <a:xfrm>
            <a:off x="1402361" y="4564438"/>
            <a:ext cx="3425597" cy="477054"/>
            <a:chOff x="1399789" y="4136952"/>
            <a:chExt cx="3425597" cy="47705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2BFDCF9-6BC6-4047-A88B-A7607FB7D3A9}"/>
                </a:ext>
              </a:extLst>
            </p:cNvPr>
            <p:cNvSpPr/>
            <p:nvPr/>
          </p:nvSpPr>
          <p:spPr>
            <a:xfrm>
              <a:off x="1986404" y="4136952"/>
              <a:ext cx="283898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Aplicações móveis.</a:t>
              </a: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72473EA-F770-4EA9-941B-CC62E808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9789" y="4166244"/>
              <a:ext cx="369333" cy="369333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9C26CEAF-9E5B-49A8-B09A-8B6575D5D3B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603" y="6208029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611329" y="2408902"/>
            <a:ext cx="2969342" cy="1317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b="1" dirty="0" smtClean="0">
                <a:solidFill>
                  <a:schemeClr val="bg1"/>
                </a:solidFill>
              </a:rPr>
              <a:t>Demo...</a:t>
            </a:r>
            <a:endParaRPr lang="pt-BR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743</Words>
  <Application>Microsoft Office PowerPoint</Application>
  <PresentationFormat>Widescreen</PresentationFormat>
  <Paragraphs>74</Paragraphs>
  <Slides>10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Proxima Nova</vt:lpstr>
      <vt:lpstr>Segoe UI</vt:lpstr>
      <vt:lpstr>Wingdings</vt:lpstr>
      <vt:lpstr>Tema do Office</vt:lpstr>
      <vt:lpstr>Tornando sua aplicação resiliente com Polly</vt:lpstr>
      <vt:lpstr>Resiliência </vt:lpstr>
      <vt:lpstr>O que é Resiliência?  Propriedade dos corpos que voltam à sua forma original, depois de terem sofrido deformação ou choque.</vt:lpstr>
      <vt:lpstr>Polly</vt:lpstr>
      <vt:lpstr>Políticas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fdsafdasfadsfa</dc:title>
  <dc:creator>Isaac Nunes Borges</dc:creator>
  <cp:lastModifiedBy>Isaac Nunes Borges</cp:lastModifiedBy>
  <cp:revision>33</cp:revision>
  <dcterms:created xsi:type="dcterms:W3CDTF">2020-07-09T23:33:26Z</dcterms:created>
  <dcterms:modified xsi:type="dcterms:W3CDTF">2020-07-26T18:58:45Z</dcterms:modified>
</cp:coreProperties>
</file>